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07E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10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3E065D-F424-4D57-A3A0-D3B1527C9B3D}" type="datetimeFigureOut">
              <a:rPr lang="en-US" smtClean="0"/>
              <a:pPr/>
              <a:t>4/12/2010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ADAC32-3B6D-472C-A3DA-ADCDFD51DDE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ADAC32-3B6D-472C-A3DA-ADCDFD51DDE0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ADAC32-3B6D-472C-A3DA-ADCDFD51DDE0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ADAC32-3B6D-472C-A3DA-ADCDFD51DDE0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ADAC32-3B6D-472C-A3DA-ADCDFD51DDE0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ADAC32-3B6D-472C-A3DA-ADCDFD51DDE0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ADAC32-3B6D-472C-A3DA-ADCDFD51DDE0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ADAC32-3B6D-472C-A3DA-ADCDFD51DDE0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ADAC32-3B6D-472C-A3DA-ADCDFD51DDE0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ADAC32-3B6D-472C-A3DA-ADCDFD51DDE0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ADAC32-3B6D-472C-A3DA-ADCDFD51DDE0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ADAC32-3B6D-472C-A3DA-ADCDFD51DDE0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0E7C-CE91-4549-A2F8-A5BD482E421E}" type="datetimeFigureOut">
              <a:rPr lang="en-US" smtClean="0"/>
              <a:pPr/>
              <a:t>4/12/2010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8ECE-3B50-4E9D-9E84-A383FAE43E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0E7C-CE91-4549-A2F8-A5BD482E421E}" type="datetimeFigureOut">
              <a:rPr lang="en-US" smtClean="0"/>
              <a:pPr/>
              <a:t>4/12/2010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8ECE-3B50-4E9D-9E84-A383FAE43E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0E7C-CE91-4549-A2F8-A5BD482E421E}" type="datetimeFigureOut">
              <a:rPr lang="en-US" smtClean="0"/>
              <a:pPr/>
              <a:t>4/12/2010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8ECE-3B50-4E9D-9E84-A383FAE43E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0E7C-CE91-4549-A2F8-A5BD482E421E}" type="datetimeFigureOut">
              <a:rPr lang="en-US" smtClean="0"/>
              <a:pPr/>
              <a:t>4/12/2010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8ECE-3B50-4E9D-9E84-A383FAE43E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0E7C-CE91-4549-A2F8-A5BD482E421E}" type="datetimeFigureOut">
              <a:rPr lang="en-US" smtClean="0"/>
              <a:pPr/>
              <a:t>4/12/2010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8ECE-3B50-4E9D-9E84-A383FAE43E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0E7C-CE91-4549-A2F8-A5BD482E421E}" type="datetimeFigureOut">
              <a:rPr lang="en-US" smtClean="0"/>
              <a:pPr/>
              <a:t>4/12/2010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8ECE-3B50-4E9D-9E84-A383FAE43E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0E7C-CE91-4549-A2F8-A5BD482E421E}" type="datetimeFigureOut">
              <a:rPr lang="en-US" smtClean="0"/>
              <a:pPr/>
              <a:t>4/12/2010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8ECE-3B50-4E9D-9E84-A383FAE43E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0E7C-CE91-4549-A2F8-A5BD482E421E}" type="datetimeFigureOut">
              <a:rPr lang="en-US" smtClean="0"/>
              <a:pPr/>
              <a:t>4/12/2010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8ECE-3B50-4E9D-9E84-A383FAE43E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0E7C-CE91-4549-A2F8-A5BD482E421E}" type="datetimeFigureOut">
              <a:rPr lang="en-US" smtClean="0"/>
              <a:pPr/>
              <a:t>4/12/2010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8ECE-3B50-4E9D-9E84-A383FAE43E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0E7C-CE91-4549-A2F8-A5BD482E421E}" type="datetimeFigureOut">
              <a:rPr lang="en-US" smtClean="0"/>
              <a:pPr/>
              <a:t>4/12/2010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8ECE-3B50-4E9D-9E84-A383FAE43E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0E7C-CE91-4549-A2F8-A5BD482E421E}" type="datetimeFigureOut">
              <a:rPr lang="en-US" smtClean="0"/>
              <a:pPr/>
              <a:t>4/12/2010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8ECE-3B50-4E9D-9E84-A383FAE43E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60E7C-CE91-4549-A2F8-A5BD482E421E}" type="datetimeFigureOut">
              <a:rPr lang="en-US" smtClean="0"/>
              <a:pPr/>
              <a:t>4/12/2010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38ECE-3B50-4E9D-9E84-A383FAE43E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4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4.jpeg"/><Relationship Id="rId7" Type="http://schemas.openxmlformats.org/officeDocument/2006/relationships/image" Target="../media/image1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1707E7"/>
                </a:solidFill>
                <a:latin typeface="Arial" pitchFamily="34" charset="0"/>
                <a:cs typeface="Arial" pitchFamily="34" charset="0"/>
              </a:rPr>
              <a:t>The Search for Molecular Outflows Around Low Luminosity</a:t>
            </a:r>
            <a:br>
              <a:rPr lang="en-US" dirty="0" smtClean="0">
                <a:solidFill>
                  <a:srgbClr val="1707E7"/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solidFill>
                  <a:srgbClr val="1707E7"/>
                </a:solidFill>
                <a:latin typeface="Arial" pitchFamily="34" charset="0"/>
                <a:cs typeface="Arial" pitchFamily="34" charset="0"/>
              </a:rPr>
              <a:t>Protostars</a:t>
            </a:r>
            <a:endParaRPr lang="en-US" dirty="0">
              <a:solidFill>
                <a:srgbClr val="1707E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1981200"/>
          </a:xfrm>
        </p:spPr>
        <p:txBody>
          <a:bodyPr>
            <a:normAutofit fontScale="70000" lnSpcReduction="20000"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Kamber Schwarz</a:t>
            </a:r>
          </a:p>
          <a:p>
            <a:r>
              <a:rPr lang="en-US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Mentor: Yancy Shirley</a:t>
            </a:r>
          </a:p>
          <a:p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ASGC Statewide Symposium</a:t>
            </a:r>
          </a:p>
          <a:p>
            <a:r>
              <a:rPr lang="en-US" sz="2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April 17</a:t>
            </a:r>
            <a:r>
              <a:rPr lang="en-US" sz="290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US" sz="2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2010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5486400"/>
            <a:ext cx="1263132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4" cstate="screen"/>
          <a:stretch>
            <a:fillRect/>
          </a:stretch>
        </p:blipFill>
        <p:spPr bwMode="auto">
          <a:xfrm>
            <a:off x="3924300" y="5486400"/>
            <a:ext cx="1295400" cy="111208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azsgc_text_white_lg.jpg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8051800" y="5257800"/>
            <a:ext cx="1092200" cy="14580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1707E7"/>
                </a:solidFill>
                <a:latin typeface="Arial" pitchFamily="34" charset="0"/>
                <a:cs typeface="Arial" pitchFamily="34" charset="0"/>
              </a:rPr>
              <a:t>Interpretations</a:t>
            </a:r>
            <a:endParaRPr lang="en-US" sz="4000" dirty="0">
              <a:solidFill>
                <a:srgbClr val="1707E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relationship between luminosity and outflow mass extends to low luminosity protostars</a:t>
            </a:r>
          </a:p>
          <a:p>
            <a:r>
              <a:rPr lang="en-US" dirty="0" smtClean="0"/>
              <a:t>Most VeLLOs </a:t>
            </a:r>
            <a:r>
              <a:rPr lang="en-US" dirty="0" smtClean="0"/>
              <a:t>are </a:t>
            </a:r>
            <a:r>
              <a:rPr lang="en-US" dirty="0" smtClean="0"/>
              <a:t>in a low accretion </a:t>
            </a:r>
            <a:r>
              <a:rPr lang="en-US" dirty="0" smtClean="0"/>
              <a:t>state and do not drive </a:t>
            </a:r>
            <a:r>
              <a:rPr lang="en-US" smtClean="0"/>
              <a:t>large outflows</a:t>
            </a:r>
            <a:endParaRPr lang="en-US" dirty="0" smtClean="0"/>
          </a:p>
          <a:p>
            <a:r>
              <a:rPr lang="en-US" dirty="0" smtClean="0"/>
              <a:t>L673_31 had a much greater accretion rate in the past</a:t>
            </a:r>
          </a:p>
          <a:p>
            <a:r>
              <a:rPr lang="en-US" dirty="0" smtClean="0"/>
              <a:t>Protostellar accretion is episodic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4" name="Picture 3" descr="azsgc_text_white_lg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229600" y="5495163"/>
            <a:ext cx="914400" cy="12207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1707E7"/>
                </a:solidFill>
              </a:rPr>
              <a:t>Acknowledgements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Yancy Shirley, Steward Observatory</a:t>
            </a:r>
          </a:p>
          <a:p>
            <a:r>
              <a:rPr lang="en-US" dirty="0" smtClean="0"/>
              <a:t>Mike Dunham, University of Texas at Austin</a:t>
            </a:r>
          </a:p>
          <a:p>
            <a:r>
              <a:rPr lang="en-US" dirty="0" smtClean="0"/>
              <a:t>Arizona Space Grant Consortium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89336" y="4572000"/>
            <a:ext cx="23653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Thank You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azsgc_text_white_lg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229600" y="5495163"/>
            <a:ext cx="914400" cy="12207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zsgc_text_white_lg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229600" y="5495163"/>
            <a:ext cx="914400" cy="122072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114675" y="533400"/>
            <a:ext cx="691465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1707E7"/>
                </a:solidFill>
                <a:latin typeface="Arial" pitchFamily="34" charset="0"/>
                <a:cs typeface="Arial" pitchFamily="34" charset="0"/>
              </a:rPr>
              <a:t>Very Low Luminosity Objects </a:t>
            </a:r>
          </a:p>
          <a:p>
            <a:pPr algn="ctr"/>
            <a:r>
              <a:rPr lang="en-US" sz="4000" dirty="0" smtClean="0">
                <a:solidFill>
                  <a:srgbClr val="1707E7"/>
                </a:solidFill>
                <a:latin typeface="Arial" pitchFamily="34" charset="0"/>
                <a:cs typeface="Arial" pitchFamily="34" charset="0"/>
              </a:rPr>
              <a:t>(VeLLOs)</a:t>
            </a:r>
            <a:endParaRPr lang="en-US" sz="4000" dirty="0">
              <a:solidFill>
                <a:srgbClr val="1707E7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 descr="ssc2004-20a_mac.jp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228599" y="3352800"/>
            <a:ext cx="4925561" cy="295662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04800" y="1905000"/>
            <a:ext cx="8534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New class of protostars discovered by the Spitzer Space Telescope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0.001 L</a:t>
            </a:r>
            <a:r>
              <a:rPr lang="en-US" sz="2800" baseline="-25000" dirty="0" smtClean="0">
                <a:latin typeface="Arial" pitchFamily="34" charset="0"/>
                <a:cs typeface="Arial" pitchFamily="34" charset="0"/>
              </a:rPr>
              <a:t>sun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&lt; L &lt; 0.1 L</a:t>
            </a:r>
            <a:r>
              <a:rPr lang="en-US" sz="2800" baseline="-25000" dirty="0" smtClean="0">
                <a:latin typeface="Arial" pitchFamily="34" charset="0"/>
                <a:cs typeface="Arial" pitchFamily="34" charset="0"/>
              </a:rPr>
              <a:t>sun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181600" y="3200400"/>
            <a:ext cx="3962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Either very young or old and currently in a slow accretion phase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Age can be estimated by looking at molecular outflows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2400" y="6400800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NASA Images http://www.nasaimages.org/luna/servlet/detail/nasaNAS~12~12</a:t>
            </a:r>
          </a:p>
          <a:p>
            <a:r>
              <a:rPr lang="en-US" sz="1200" dirty="0" smtClean="0"/>
              <a:t>~64235~168667:The-Starless-Core-That-Isn-t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1707E7"/>
                </a:solidFill>
                <a:latin typeface="Arial" pitchFamily="34" charset="0"/>
                <a:cs typeface="Arial" pitchFamily="34" charset="0"/>
              </a:rPr>
              <a:t>Molecular Outflows</a:t>
            </a:r>
            <a:endParaRPr lang="en-US" sz="4000" dirty="0">
              <a:solidFill>
                <a:srgbClr val="1707E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r>
              <a:rPr lang="en-US" dirty="0" smtClean="0"/>
              <a:t>Partially ionized gas in the protostar’s accretion disk becomes caught in its magnetic field</a:t>
            </a:r>
          </a:p>
          <a:p>
            <a:r>
              <a:rPr lang="en-US" dirty="0" smtClean="0"/>
              <a:t>Magnetic field causes gas to be ejected in bipolar jets</a:t>
            </a:r>
          </a:p>
          <a:p>
            <a:r>
              <a:rPr lang="en-US" dirty="0" smtClean="0"/>
              <a:t>Jets sweep out material in the surrounding cloud </a:t>
            </a:r>
          </a:p>
          <a:p>
            <a:r>
              <a:rPr lang="en-US" dirty="0" smtClean="0"/>
              <a:t>The blue or red shifted velocities of this              material can be directly observed</a:t>
            </a:r>
          </a:p>
        </p:txBody>
      </p:sp>
      <p:pic>
        <p:nvPicPr>
          <p:cNvPr id="4" name="Picture 3" descr="azsgc_text_white_lg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229600" y="5495163"/>
            <a:ext cx="914400" cy="12207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3505200" cy="5135563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There is a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relationship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between the mass of the outflow and the luminosity of the protostar.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Does this correlation extend to VeLLOs?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76400" y="6019800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Wu et al. 2004</a:t>
            </a:r>
            <a:endParaRPr lang="en-US" sz="2800" dirty="0"/>
          </a:p>
        </p:txBody>
      </p:sp>
      <p:pic>
        <p:nvPicPr>
          <p:cNvPr id="7" name="Picture 6" descr="azsgc_text_white_lg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229600" y="5495163"/>
            <a:ext cx="914400" cy="1220724"/>
          </a:xfrm>
          <a:prstGeom prst="rect">
            <a:avLst/>
          </a:prstGeom>
        </p:spPr>
      </p:pic>
      <p:pic>
        <p:nvPicPr>
          <p:cNvPr id="9" name="Picture 8" descr="OLDGRAPH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92100" y="990600"/>
            <a:ext cx="4876800" cy="487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1707E7"/>
                </a:solidFill>
                <a:latin typeface="Arial" pitchFamily="34" charset="0"/>
                <a:cs typeface="Arial" pitchFamily="34" charset="0"/>
              </a:rPr>
              <a:t>Methods</a:t>
            </a:r>
            <a:endParaRPr lang="en-US" sz="4000" dirty="0">
              <a:solidFill>
                <a:srgbClr val="1707E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50 embedded protostars from Dunham et al. 2008</a:t>
            </a:r>
          </a:p>
          <a:p>
            <a:r>
              <a:rPr lang="en-US" sz="2800" dirty="0" smtClean="0"/>
              <a:t>Average luminosity: 0.098 L</a:t>
            </a:r>
            <a:r>
              <a:rPr lang="en-US" sz="2800" baseline="-25000" dirty="0" smtClean="0"/>
              <a:t>sun</a:t>
            </a:r>
          </a:p>
          <a:p>
            <a:r>
              <a:rPr lang="en-US" sz="2800" dirty="0" smtClean="0"/>
              <a:t>Observations were made using the Submillimeter Telescope (SMT) on Mt. Graham.</a:t>
            </a:r>
          </a:p>
          <a:p>
            <a:r>
              <a:rPr lang="en-US" sz="2800" dirty="0" smtClean="0"/>
              <a:t>J=2-1 transition of </a:t>
            </a:r>
            <a:r>
              <a:rPr lang="en-US" sz="2800" baseline="30000" dirty="0" smtClean="0"/>
              <a:t>12</a:t>
            </a:r>
            <a:r>
              <a:rPr lang="en-US" sz="2800" dirty="0" smtClean="0"/>
              <a:t>CO (230 GHz) and </a:t>
            </a:r>
            <a:r>
              <a:rPr lang="en-US" sz="2800" baseline="30000" dirty="0" smtClean="0"/>
              <a:t>13</a:t>
            </a:r>
            <a:r>
              <a:rPr lang="en-US" sz="2800" dirty="0" smtClean="0"/>
              <a:t>CO (220 GHz)</a:t>
            </a:r>
          </a:p>
          <a:p>
            <a:r>
              <a:rPr lang="en-US" sz="2800" dirty="0" smtClean="0"/>
              <a:t>A five point map with 30 arc second spacing was obtained for each source.</a:t>
            </a:r>
          </a:p>
          <a:p>
            <a:r>
              <a:rPr lang="en-US" sz="2800" dirty="0" smtClean="0"/>
              <a:t>If the spectrum </a:t>
            </a:r>
            <a:r>
              <a:rPr lang="en-US" sz="2800" dirty="0" smtClean="0"/>
              <a:t>has a </a:t>
            </a:r>
            <a:r>
              <a:rPr lang="en-US" sz="2800" dirty="0" smtClean="0"/>
              <a:t>red or blue </a:t>
            </a:r>
            <a:r>
              <a:rPr lang="en-US" sz="2800" dirty="0" smtClean="0"/>
              <a:t>wing </a:t>
            </a:r>
            <a:r>
              <a:rPr lang="en-US" sz="2800" dirty="0" smtClean="0"/>
              <a:t>an outflow    may be present.       </a:t>
            </a:r>
          </a:p>
        </p:txBody>
      </p:sp>
      <p:pic>
        <p:nvPicPr>
          <p:cNvPr id="4" name="Picture 3" descr="azsgc_text_white_lg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229600" y="5495163"/>
            <a:ext cx="914400" cy="1220724"/>
          </a:xfrm>
          <a:prstGeom prst="rect">
            <a:avLst/>
          </a:prstGeom>
        </p:spPr>
      </p:pic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1707E7"/>
                </a:solidFill>
                <a:latin typeface="Arial" pitchFamily="34" charset="0"/>
                <a:cs typeface="Arial" pitchFamily="34" charset="0"/>
              </a:rPr>
              <a:t>Results</a:t>
            </a:r>
            <a:endParaRPr lang="en-US" sz="4000" dirty="0">
              <a:solidFill>
                <a:srgbClr val="1707E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290944" y="6495803"/>
            <a:ext cx="25621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L1148_32 </a:t>
            </a:r>
            <a:r>
              <a:rPr lang="en-US" sz="2000" baseline="30000" dirty="0" smtClean="0">
                <a:latin typeface="Arial" pitchFamily="34" charset="0"/>
                <a:cs typeface="Arial" pitchFamily="34" charset="0"/>
              </a:rPr>
              <a:t>12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CO (2-1)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2" name="Picture 21" descr="azsgc_text_white_lg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229600" y="5495163"/>
            <a:ext cx="914400" cy="1220724"/>
          </a:xfrm>
          <a:prstGeom prst="rect">
            <a:avLst/>
          </a:prstGeom>
        </p:spPr>
      </p:pic>
      <p:pic>
        <p:nvPicPr>
          <p:cNvPr id="23" name="Picture 22" descr="L1148_32C.jpg"/>
          <p:cNvPicPr>
            <a:picLocks noChangeAspect="1"/>
          </p:cNvPicPr>
          <p:nvPr/>
        </p:nvPicPr>
        <p:blipFill>
          <a:blip r:embed="rId4" cstate="screen"/>
          <a:srcRect/>
          <a:stretch>
            <a:fillRect/>
          </a:stretch>
        </p:blipFill>
        <p:spPr>
          <a:xfrm>
            <a:off x="2952750" y="2920982"/>
            <a:ext cx="3238500" cy="1633537"/>
          </a:xfrm>
          <a:prstGeom prst="rect">
            <a:avLst/>
          </a:prstGeom>
        </p:spPr>
      </p:pic>
      <p:pic>
        <p:nvPicPr>
          <p:cNvPr id="6" name="Picture 5" descr="L1148_32E.jpg"/>
          <p:cNvPicPr>
            <a:picLocks noChangeAspect="1"/>
          </p:cNvPicPr>
          <p:nvPr/>
        </p:nvPicPr>
        <p:blipFill>
          <a:blip r:embed="rId5" cstate="screen"/>
          <a:srcRect/>
          <a:stretch>
            <a:fillRect/>
          </a:stretch>
        </p:blipFill>
        <p:spPr>
          <a:xfrm>
            <a:off x="5870292" y="2926089"/>
            <a:ext cx="3238500" cy="1637181"/>
          </a:xfrm>
          <a:prstGeom prst="rect">
            <a:avLst/>
          </a:prstGeom>
        </p:spPr>
      </p:pic>
      <p:pic>
        <p:nvPicPr>
          <p:cNvPr id="7" name="Picture 6" descr="L1148_32W.jpg"/>
          <p:cNvPicPr>
            <a:picLocks noChangeAspect="1"/>
          </p:cNvPicPr>
          <p:nvPr/>
        </p:nvPicPr>
        <p:blipFill>
          <a:blip r:embed="rId6" cstate="screen"/>
          <a:srcRect/>
          <a:stretch>
            <a:fillRect/>
          </a:stretch>
        </p:blipFill>
        <p:spPr>
          <a:xfrm>
            <a:off x="24843" y="2913301"/>
            <a:ext cx="2969706" cy="1643284"/>
          </a:xfrm>
          <a:prstGeom prst="rect">
            <a:avLst/>
          </a:prstGeom>
        </p:spPr>
      </p:pic>
      <p:pic>
        <p:nvPicPr>
          <p:cNvPr id="8" name="Picture 7" descr="L1148_32S.jpg"/>
          <p:cNvPicPr>
            <a:picLocks noChangeAspect="1"/>
          </p:cNvPicPr>
          <p:nvPr/>
        </p:nvPicPr>
        <p:blipFill>
          <a:blip r:embed="rId7" cstate="screen"/>
          <a:srcRect/>
          <a:stretch>
            <a:fillRect/>
          </a:stretch>
        </p:blipFill>
        <p:spPr>
          <a:xfrm>
            <a:off x="2952750" y="4614582"/>
            <a:ext cx="3238500" cy="1653916"/>
          </a:xfrm>
          <a:prstGeom prst="rect">
            <a:avLst/>
          </a:prstGeom>
        </p:spPr>
      </p:pic>
      <p:pic>
        <p:nvPicPr>
          <p:cNvPr id="9" name="Picture 8" descr="L1148_32N.jpg"/>
          <p:cNvPicPr>
            <a:picLocks noChangeAspect="1"/>
          </p:cNvPicPr>
          <p:nvPr/>
        </p:nvPicPr>
        <p:blipFill>
          <a:blip r:embed="rId8" cstate="screen"/>
          <a:srcRect/>
          <a:stretch>
            <a:fillRect/>
          </a:stretch>
        </p:blipFill>
        <p:spPr>
          <a:xfrm>
            <a:off x="2952750" y="1212022"/>
            <a:ext cx="3238500" cy="1653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1707E7"/>
                </a:solidFill>
                <a:latin typeface="Arial" pitchFamily="34" charset="0"/>
                <a:cs typeface="Arial" pitchFamily="34" charset="0"/>
              </a:rPr>
              <a:t>Results</a:t>
            </a:r>
            <a:endParaRPr lang="en-US" sz="4000" dirty="0">
              <a:solidFill>
                <a:srgbClr val="1707E7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azsgc_text_white_lg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229600" y="5495163"/>
            <a:ext cx="914400" cy="1220724"/>
          </a:xfrm>
          <a:prstGeom prst="rect">
            <a:avLst/>
          </a:prstGeom>
        </p:spPr>
      </p:pic>
      <p:pic>
        <p:nvPicPr>
          <p:cNvPr id="5" name="Picture 4" descr="L1251_44C.jpg"/>
          <p:cNvPicPr>
            <a:picLocks noChangeAspect="1"/>
          </p:cNvPicPr>
          <p:nvPr/>
        </p:nvPicPr>
        <p:blipFill>
          <a:blip r:embed="rId4" cstate="screen"/>
          <a:srcRect/>
          <a:stretch>
            <a:fillRect/>
          </a:stretch>
        </p:blipFill>
        <p:spPr>
          <a:xfrm>
            <a:off x="2952750" y="2913301"/>
            <a:ext cx="3238500" cy="1643284"/>
          </a:xfrm>
          <a:prstGeom prst="rect">
            <a:avLst/>
          </a:prstGeom>
        </p:spPr>
      </p:pic>
      <p:pic>
        <p:nvPicPr>
          <p:cNvPr id="6" name="Picture 5" descr="L1251_44E.jpg"/>
          <p:cNvPicPr>
            <a:picLocks noChangeAspect="1"/>
          </p:cNvPicPr>
          <p:nvPr/>
        </p:nvPicPr>
        <p:blipFill>
          <a:blip r:embed="rId5" cstate="screen"/>
          <a:srcRect/>
          <a:stretch>
            <a:fillRect/>
          </a:stretch>
        </p:blipFill>
        <p:spPr>
          <a:xfrm>
            <a:off x="6007398" y="2913303"/>
            <a:ext cx="3097294" cy="1653915"/>
          </a:xfrm>
          <a:prstGeom prst="rect">
            <a:avLst/>
          </a:prstGeom>
        </p:spPr>
      </p:pic>
      <p:pic>
        <p:nvPicPr>
          <p:cNvPr id="7" name="Picture 6" descr="L1251_44W.jpg"/>
          <p:cNvPicPr>
            <a:picLocks noChangeAspect="1"/>
          </p:cNvPicPr>
          <p:nvPr/>
        </p:nvPicPr>
        <p:blipFill>
          <a:blip r:embed="rId6" cstate="screen"/>
          <a:srcRect/>
          <a:stretch>
            <a:fillRect/>
          </a:stretch>
        </p:blipFill>
        <p:spPr>
          <a:xfrm>
            <a:off x="28675" y="2913302"/>
            <a:ext cx="3012253" cy="1653916"/>
          </a:xfrm>
          <a:prstGeom prst="rect">
            <a:avLst/>
          </a:prstGeom>
        </p:spPr>
      </p:pic>
      <p:pic>
        <p:nvPicPr>
          <p:cNvPr id="8" name="Picture 7" descr="L1251_44S.jpg"/>
          <p:cNvPicPr>
            <a:picLocks noChangeAspect="1"/>
          </p:cNvPicPr>
          <p:nvPr/>
        </p:nvPicPr>
        <p:blipFill>
          <a:blip r:embed="rId7" cstate="screen"/>
          <a:srcRect/>
          <a:stretch>
            <a:fillRect/>
          </a:stretch>
        </p:blipFill>
        <p:spPr>
          <a:xfrm>
            <a:off x="2952750" y="4614582"/>
            <a:ext cx="3238500" cy="1653916"/>
          </a:xfrm>
          <a:prstGeom prst="rect">
            <a:avLst/>
          </a:prstGeom>
        </p:spPr>
      </p:pic>
      <p:pic>
        <p:nvPicPr>
          <p:cNvPr id="9" name="Picture 8" descr="L1251_44N.jpg"/>
          <p:cNvPicPr>
            <a:picLocks noChangeAspect="1"/>
          </p:cNvPicPr>
          <p:nvPr/>
        </p:nvPicPr>
        <p:blipFill>
          <a:blip r:embed="rId8" cstate="screen"/>
          <a:srcRect/>
          <a:stretch>
            <a:fillRect/>
          </a:stretch>
        </p:blipFill>
        <p:spPr>
          <a:xfrm>
            <a:off x="2952750" y="1212022"/>
            <a:ext cx="3238500" cy="165391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290944" y="6495803"/>
            <a:ext cx="25811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L1251_44 </a:t>
            </a:r>
            <a:r>
              <a:rPr lang="en-US" sz="2000" baseline="30000" dirty="0" smtClean="0">
                <a:latin typeface="Arial" pitchFamily="34" charset="0"/>
                <a:cs typeface="Arial" pitchFamily="34" charset="0"/>
              </a:rPr>
              <a:t>12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CO (2-1)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1707E7"/>
                </a:solidFill>
                <a:latin typeface="Arial" pitchFamily="34" charset="0"/>
                <a:cs typeface="Arial" pitchFamily="34" charset="0"/>
              </a:rPr>
              <a:t>L673_31</a:t>
            </a:r>
            <a:endParaRPr lang="en-US" sz="4000" dirty="0">
              <a:solidFill>
                <a:srgbClr val="1707E7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L673 Channel Map.jpg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>
          <a:xfrm>
            <a:off x="363688" y="1346200"/>
            <a:ext cx="8416624" cy="551180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14505" y="749300"/>
            <a:ext cx="269496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sz="2400" baseline="-25000" dirty="0" err="1" smtClean="0">
                <a:latin typeface="Arial" pitchFamily="34" charset="0"/>
                <a:cs typeface="Arial" pitchFamily="34" charset="0"/>
              </a:rPr>
              <a:t>outflow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≥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57,070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yrs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880100" y="800100"/>
            <a:ext cx="333755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2400" baseline="-25000" dirty="0" err="1" smtClean="0">
                <a:latin typeface="Arial" pitchFamily="34" charset="0"/>
                <a:cs typeface="Arial" pitchFamily="34" charset="0"/>
              </a:rPr>
              <a:t>outflow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= 4.7*10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-4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2400" baseline="-25000" dirty="0" err="1" smtClean="0">
                <a:latin typeface="Arial" pitchFamily="34" charset="0"/>
                <a:cs typeface="Arial" pitchFamily="34" charset="0"/>
              </a:rPr>
              <a:t>sun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1707E7"/>
                </a:solidFill>
                <a:latin typeface="Arial" pitchFamily="34" charset="0"/>
                <a:cs typeface="Arial" pitchFamily="34" charset="0"/>
              </a:rPr>
              <a:t>Results</a:t>
            </a:r>
            <a:endParaRPr lang="en-US" sz="4000" dirty="0">
              <a:solidFill>
                <a:srgbClr val="1707E7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azsgc_text_white_lg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229600" y="5495163"/>
            <a:ext cx="914400" cy="1220724"/>
          </a:xfrm>
          <a:prstGeom prst="rect">
            <a:avLst/>
          </a:prstGeom>
        </p:spPr>
      </p:pic>
      <p:pic>
        <p:nvPicPr>
          <p:cNvPr id="6" name="Picture 5" descr="NEWGRAPH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33600" y="1130300"/>
            <a:ext cx="4876800" cy="487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1307</TotalTime>
  <Words>321</Words>
  <Application>Microsoft Office PowerPoint</Application>
  <PresentationFormat>On-screen Show (4:3)</PresentationFormat>
  <Paragraphs>58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The Search for Molecular Outflows Around Low Luminosity Protostars</vt:lpstr>
      <vt:lpstr>Slide 2</vt:lpstr>
      <vt:lpstr>Molecular Outflows</vt:lpstr>
      <vt:lpstr>Slide 4</vt:lpstr>
      <vt:lpstr>Methods</vt:lpstr>
      <vt:lpstr>Results</vt:lpstr>
      <vt:lpstr>Results</vt:lpstr>
      <vt:lpstr>L673_31</vt:lpstr>
      <vt:lpstr>Results</vt:lpstr>
      <vt:lpstr>Interpretations</vt:lpstr>
      <vt:lpstr>Acknowledgements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Search for Molecular Outflows Around Low Luminosity Protostars</dc:title>
  <dc:creator>Kamber</dc:creator>
  <cp:lastModifiedBy>Kamber</cp:lastModifiedBy>
  <cp:revision>91</cp:revision>
  <dcterms:created xsi:type="dcterms:W3CDTF">2010-04-07T06:24:28Z</dcterms:created>
  <dcterms:modified xsi:type="dcterms:W3CDTF">2010-04-12T23:44:42Z</dcterms:modified>
</cp:coreProperties>
</file>